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8" r:id="rId3"/>
    <p:sldId id="263" r:id="rId4"/>
    <p:sldId id="259" r:id="rId5"/>
    <p:sldId id="262" r:id="rId6"/>
    <p:sldId id="260" r:id="rId7"/>
    <p:sldId id="261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FF00"/>
    <a:srgbClr val="FF0000"/>
    <a:srgbClr val="0000CC"/>
    <a:srgbClr val="57201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570" y="-84"/>
      </p:cViewPr>
      <p:guideLst>
        <p:guide orient="horz" pos="4319"/>
        <p:guide pos="57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687DAE8-C109-42C6-9C35-0EBACF3076E8}" type="datetime1">
              <a:rPr lang="ru-RU"/>
              <a:pPr>
                <a:defRPr/>
              </a:pPr>
              <a:t>16.01.2011</a:t>
            </a:fld>
            <a:endParaRPr lang="ru-RU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DCF165D-5384-4AD2-9CF4-95E079957A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D7B0559-A612-4DBC-A333-6DD0EDF89CBA}" type="datetime1">
              <a:rPr lang="ru-RU"/>
              <a:pPr>
                <a:defRPr/>
              </a:pPr>
              <a:t>16.01.2011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Click to edit Master text styles</a:t>
            </a:r>
          </a:p>
          <a:p>
            <a:pPr lvl="1"/>
            <a:r>
              <a:rPr lang="ru-RU" noProof="0" smtClean="0"/>
              <a:t>Second level</a:t>
            </a:r>
          </a:p>
          <a:p>
            <a:pPr lvl="2"/>
            <a:r>
              <a:rPr lang="ru-RU" noProof="0" smtClean="0"/>
              <a:t>Third level</a:t>
            </a:r>
          </a:p>
          <a:p>
            <a:pPr lvl="3"/>
            <a:r>
              <a:rPr lang="ru-RU" noProof="0" smtClean="0"/>
              <a:t>Fourth level</a:t>
            </a:r>
          </a:p>
          <a:p>
            <a:pPr lvl="4"/>
            <a:r>
              <a:rPr lang="ru-RU" noProof="0" smtClean="0"/>
              <a:t>Fifth level</a:t>
            </a:r>
            <a:endParaRPr lang="ru-RU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EB8050C-A1F8-4D89-97A9-68EB1FAE58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5323BE-18E8-4F25-A7EC-5C3EE2AA95B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>
                <a:solidFill>
                  <a:srgbClr val="57201F"/>
                </a:solidFill>
              </a:defRPr>
            </a:lvl1pPr>
          </a:lstStyle>
          <a:p>
            <a:r>
              <a:rPr lang="ru-RU" dirty="0" smtClean="0"/>
              <a:t>Click to edit Master title style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ndar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Click to edit Master subtitle style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FA31-003E-4865-9749-3AFE28665120}" type="datetime1">
              <a:rPr lang="ru-RU"/>
              <a:pPr>
                <a:defRPr/>
              </a:pPr>
              <a:t>16.01.2011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625D6-D0A2-487E-AEB7-EE84375D01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ru-RU" smtClean="0"/>
              <a:t>Click to edit Master title style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25E77-C3F1-4FEB-90C8-6BDAB253CEF9}" type="datetime1">
              <a:rPr lang="ru-RU"/>
              <a:pPr>
                <a:defRPr/>
              </a:pPr>
              <a:t>16.01.2011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80937-487F-4FB0-AF83-1EAFF798777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9D3EB-5682-4B61-AA57-D5DBD8203213}" type="datetime1">
              <a:rPr lang="ru-RU"/>
              <a:pPr>
                <a:defRPr/>
              </a:pPr>
              <a:t>16.01.2011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EFC52-A24A-4FB6-9084-95ADD9A24A8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9FF3B-42EE-4D0B-9764-CD02E9F65C18}" type="datetime1">
              <a:rPr lang="ru-RU"/>
              <a:pPr>
                <a:defRPr/>
              </a:pPr>
              <a:t>16.01.2011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08889-4C88-4F46-AF1D-EF5CFE1AB88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 i="0" cap="none" spc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n>
                  <a:noFill/>
                </a:ln>
                <a:effectLst>
                  <a:outerShdw blurRad="50800" dist="381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0A58D-16C7-46D7-AB40-1315168D43FF}" type="datetime1">
              <a:rPr lang="ru-RU"/>
              <a:pPr>
                <a:defRPr/>
              </a:pPr>
              <a:t>16.01.2011</a:t>
            </a:fld>
            <a:endParaRPr lang="ru-RU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800A6-E140-4A26-9A26-6B28EC00B69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 lang="ru-R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A23D8-FC12-43C3-8227-9FF2835D9A3D}" type="datetime1">
              <a:rPr lang="ru-RU"/>
              <a:pPr>
                <a:defRPr/>
              </a:pPr>
              <a:t>16.01.2011</a:t>
            </a:fld>
            <a:endParaRPr lang="ru-R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EE8EA-7962-4B3C-944F-D825BD338BB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01A6F-EC83-4B78-A272-8CA33B5880D5}" type="datetime1">
              <a:rPr lang="ru-RU"/>
              <a:pPr>
                <a:defRPr/>
              </a:pPr>
              <a:t>16.01.2011</a:t>
            </a:fld>
            <a:endParaRPr lang="ru-RU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18384-4847-473C-AAF5-ED8FE6CCD34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39A8E-EC5D-4722-901E-8792C77F06CA}" type="datetime1">
              <a:rPr lang="ru-RU"/>
              <a:pPr>
                <a:defRPr/>
              </a:pPr>
              <a:t>16.01.2011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A4FD4-075D-4A44-9403-884942FBCE9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Click icon to add picture</a:t>
            </a:r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927B5-DC64-49A1-8DD8-0ECA2A464D51}" type="datetime1">
              <a:rPr lang="ru-RU"/>
              <a:pPr>
                <a:defRPr/>
              </a:pPr>
              <a:t>16.01.2011</a:t>
            </a:fld>
            <a:endParaRPr lang="ru-R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97030-6155-4555-B2F3-F7B3A2B819B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7D0B8-3E16-43EC-812F-A7DC3E3DEB3C}" type="datetime1">
              <a:rPr lang="ru-RU"/>
              <a:pPr>
                <a:defRPr/>
              </a:pPr>
              <a:t>16.01.2011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4320F-5BBA-4BFB-B986-28D75164519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86900-A394-4C2C-8755-94AB197C212D}" type="datetime1">
              <a:rPr lang="ru-RU"/>
              <a:pPr>
                <a:defRPr/>
              </a:pPr>
              <a:t>16.01.2011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18695-D1FA-47E4-A029-BABE0CBEC6E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0" h="0"/>
              <a:contourClr>
                <a:schemeClr val="bg2"/>
              </a:contourClr>
            </a:sp3d>
          </a:bodyPr>
          <a:lstStyle/>
          <a:p>
            <a:r>
              <a:rPr lang="ru-RU" dirty="0" smtClean="0"/>
              <a:t>Click to edit Master title style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57201F"/>
                </a:solidFill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fld id="{6B90D178-7107-40AE-BE41-98EDFFD0EE36}" type="datetime1">
              <a:rPr lang="ru-RU"/>
              <a:pPr>
                <a:defRPr/>
              </a:pPr>
              <a:t>16.01.2011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57201F"/>
                </a:solidFill>
                <a:latin typeface="Corbe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57201F"/>
                </a:solidFill>
                <a:latin typeface="+mn-lt"/>
                <a:cs typeface="Arial" pitchFamily="34" charset="0"/>
              </a:defRPr>
            </a:lvl1pPr>
          </a:lstStyle>
          <a:p>
            <a:pPr>
              <a:defRPr/>
            </a:pPr>
            <a:fld id="{8120264D-96C5-4654-B842-68CD8F2E4E8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ln w="50800"/>
          <a:solidFill>
            <a:srgbClr val="57201F"/>
          </a:solidFill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  <a:latin typeface="+mj-lt"/>
          <a:ea typeface="+mj-ea"/>
          <a:cs typeface="Verdana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57201F"/>
          </a:solidFill>
          <a:latin typeface="Corbe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57201F"/>
          </a:solidFill>
          <a:latin typeface="Corbe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57201F"/>
          </a:solidFill>
          <a:latin typeface="Corbe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57201F"/>
          </a:solidFill>
          <a:latin typeface="Corbe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57201F"/>
          </a:solidFill>
          <a:latin typeface="Corbe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57201F"/>
          </a:solidFill>
          <a:latin typeface="Corbe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57201F"/>
          </a:solidFill>
          <a:latin typeface="Corbe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57201F"/>
          </a:solidFill>
          <a:latin typeface="Corbe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3200" kern="1200">
          <a:ln>
            <a:solidFill>
              <a:schemeClr val="bg1">
                <a:lumMod val="50000"/>
              </a:schemeClr>
            </a:solidFill>
          </a:ln>
          <a:solidFill>
            <a:srgbClr val="0D0D0D"/>
          </a:solidFill>
          <a:latin typeface="+mn-lt"/>
          <a:ea typeface="+mn-ea"/>
          <a:cs typeface="Times New Roman" pitchFamily="18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2800" kern="1200">
          <a:ln>
            <a:solidFill>
              <a:schemeClr val="bg1">
                <a:lumMod val="50000"/>
              </a:schemeClr>
            </a:solidFill>
          </a:ln>
          <a:solidFill>
            <a:srgbClr val="0D0D0D"/>
          </a:solidFill>
          <a:latin typeface="+mn-lt"/>
          <a:ea typeface="+mn-ea"/>
          <a:cs typeface="Times New Roman" pitchFamily="18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2400" kern="1200">
          <a:ln>
            <a:solidFill>
              <a:schemeClr val="bg1">
                <a:lumMod val="50000"/>
              </a:schemeClr>
            </a:solidFill>
          </a:ln>
          <a:solidFill>
            <a:srgbClr val="0D0D0D"/>
          </a:solidFill>
          <a:latin typeface="+mn-lt"/>
          <a:ea typeface="+mn-ea"/>
          <a:cs typeface="Times New Roman" pitchFamily="18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2000" kern="1200">
          <a:ln>
            <a:solidFill>
              <a:schemeClr val="bg1">
                <a:lumMod val="50000"/>
              </a:schemeClr>
            </a:solidFill>
          </a:ln>
          <a:solidFill>
            <a:srgbClr val="0D0D0D"/>
          </a:solidFill>
          <a:latin typeface="+mn-lt"/>
          <a:ea typeface="+mn-ea"/>
          <a:cs typeface="Times New Roman" pitchFamily="18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Blip>
          <a:blip r:embed="rId16"/>
        </a:buBlip>
        <a:defRPr sz="2000" kern="1200">
          <a:ln>
            <a:solidFill>
              <a:schemeClr val="bg1">
                <a:lumMod val="50000"/>
              </a:schemeClr>
            </a:solidFill>
          </a:ln>
          <a:solidFill>
            <a:srgbClr val="0D0D0D"/>
          </a:solidFill>
          <a:latin typeface="+mn-lt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Tx/>
        <a:buBlip>
          <a:blip r:embed="rId14"/>
        </a:buBlip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254874" y="1564619"/>
            <a:ext cx="8628252" cy="1936399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mtClean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</a:rPr>
              <a:t>Практическая работа: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403350" y="3357563"/>
            <a:ext cx="6400800" cy="17526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sz="4000" smtClean="0">
                <a:solidFill>
                  <a:srgbClr val="0D0D0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rbel" pitchFamily="34" charset="0"/>
              </a:rPr>
              <a:t>Расчет основных показателей оплаты труда</a:t>
            </a:r>
            <a:r>
              <a:rPr lang="ru-RU" sz="4000" b="0" smtClean="0">
                <a:solidFill>
                  <a:srgbClr val="0D0D0D"/>
                </a:solidFill>
                <a:latin typeface="Corbel" pitchFamily="34" charset="0"/>
              </a:rPr>
              <a:t> 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0" y="0"/>
            <a:ext cx="2124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n-US" sz="2400"/>
              <a:t>17.</a:t>
            </a:r>
            <a:r>
              <a:rPr lang="ru-RU" sz="2400"/>
              <a:t>0</a:t>
            </a:r>
            <a:r>
              <a:rPr lang="en-US" sz="2400"/>
              <a:t>1.</a:t>
            </a:r>
            <a:r>
              <a:rPr lang="ru-RU" sz="2400"/>
              <a:t>2011</a:t>
            </a:r>
          </a:p>
        </p:txBody>
      </p:sp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-900113" y="549275"/>
            <a:ext cx="78120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342900" algn="ctr"/>
            <a:r>
              <a:rPr lang="ru-RU" sz="2400"/>
              <a:t>Дисциплины: Экономика отрасли</a:t>
            </a:r>
          </a:p>
          <a:p>
            <a:pPr indent="342900" algn="ctr"/>
            <a:r>
              <a:rPr lang="ru-RU" sz="2400"/>
              <a:t>		                   Техническое нормирование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95288" y="115888"/>
            <a:ext cx="8229600" cy="1081087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 eaLnBrk="1" hangingPunct="1">
              <a:defRPr/>
            </a:pPr>
            <a:r>
              <a:rPr lang="uk-UA" smtClean="0">
                <a:ln>
                  <a:noFill/>
                </a:ln>
                <a:effectLst/>
              </a:rPr>
              <a:t>Цел</a:t>
            </a:r>
            <a:r>
              <a:rPr lang="ru-RU" smtClean="0">
                <a:ln>
                  <a:noFill/>
                </a:ln>
                <a:effectLst/>
              </a:rPr>
              <a:t>и</a:t>
            </a:r>
            <a:r>
              <a:rPr lang="uk-UA" smtClean="0">
                <a:ln>
                  <a:noFill/>
                </a:ln>
                <a:effectLst/>
              </a:rPr>
              <a:t> работы: </a:t>
            </a:r>
            <a:endParaRPr lang="ru-RU" smtClean="0">
              <a:ln>
                <a:noFill/>
              </a:ln>
              <a:effectLst/>
            </a:endParaRPr>
          </a:p>
        </p:txBody>
      </p:sp>
      <p:sp>
        <p:nvSpPr>
          <p:cNvPr id="17410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323850" y="1052513"/>
            <a:ext cx="8569325" cy="5805487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uk-UA" sz="2800" smtClean="0">
                <a:ln>
                  <a:noFill/>
                </a:ln>
                <a:latin typeface="Times New Roman" pitchFamily="18" charset="0"/>
              </a:rPr>
              <a:t>1 Повторить учебный материал, установить взаимосвязь между дисциплинами Техническое нормирование и Экономика отрасли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uk-UA" sz="2800" smtClean="0">
                <a:ln>
                  <a:noFill/>
                </a:ln>
                <a:latin typeface="Times New Roman" pitchFamily="18" charset="0"/>
              </a:rPr>
              <a:t>2 Освоить методику расчет</a:t>
            </a: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ов: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норм штучного времени при разных видах сварки;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сдельной расценки;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численности основных рабочих;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тарифного, основного и полного фонда оплаты труда;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уровня средней заработной платы</a:t>
            </a:r>
            <a:r>
              <a:rPr lang="uk-UA" sz="2800" smtClean="0">
                <a:ln>
                  <a:noFill/>
                </a:ln>
                <a:latin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3 Сравнить полученные результаты, сформулировать вывод об экономической целесообразности применения механизированных способов сварки.</a:t>
            </a:r>
          </a:p>
        </p:txBody>
      </p:sp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0" y="0"/>
            <a:ext cx="2124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n-US" sz="2400"/>
              <a:t>17.</a:t>
            </a:r>
            <a:r>
              <a:rPr lang="ru-RU" sz="2400"/>
              <a:t>0</a:t>
            </a:r>
            <a:r>
              <a:rPr lang="en-US" sz="2400"/>
              <a:t>1.</a:t>
            </a:r>
            <a:r>
              <a:rPr lang="ru-RU" sz="2400"/>
              <a:t>2011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/>
            <a:r>
              <a:rPr lang="ru-RU" smtClean="0">
                <a:ln>
                  <a:noFill/>
                </a:ln>
                <a:effectLst/>
                <a:latin typeface="Arial" charset="0"/>
              </a:rPr>
              <a:t>Игра на повторение</a:t>
            </a:r>
          </a:p>
        </p:txBody>
      </p:sp>
      <p:sp>
        <p:nvSpPr>
          <p:cNvPr id="2355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457200" y="1844675"/>
            <a:ext cx="8229600" cy="428148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>
                <a:ln>
                  <a:noFill/>
                </a:ln>
                <a:latin typeface="Arial" charset="0"/>
              </a:rPr>
              <a:t>Понятие и определение</a:t>
            </a:r>
          </a:p>
          <a:p>
            <a:r>
              <a:rPr lang="ru-RU" smtClean="0">
                <a:ln>
                  <a:noFill/>
                </a:ln>
                <a:latin typeface="Arial" charset="0"/>
              </a:rPr>
              <a:t>Алгоритм расчета</a:t>
            </a:r>
          </a:p>
        </p:txBody>
      </p:sp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0" y="0"/>
            <a:ext cx="2124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n-US" sz="2400"/>
              <a:t>17.</a:t>
            </a:r>
            <a:r>
              <a:rPr lang="ru-RU" sz="2400"/>
              <a:t>0</a:t>
            </a:r>
            <a:r>
              <a:rPr lang="en-US" sz="2400"/>
              <a:t>1.</a:t>
            </a:r>
            <a:r>
              <a:rPr lang="ru-RU" sz="2400"/>
              <a:t>2011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>
              <a:defRPr/>
            </a:pPr>
            <a:r>
              <a:rPr lang="ru-RU" smtClean="0">
                <a:ln>
                  <a:noFill/>
                </a:ln>
                <a:effectLst/>
              </a:rPr>
              <a:t>Сравнительная таблица </a:t>
            </a:r>
          </a:p>
        </p:txBody>
      </p:sp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0" y="0"/>
            <a:ext cx="2124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n-US" sz="2400"/>
              <a:t>17.</a:t>
            </a:r>
            <a:r>
              <a:rPr lang="ru-RU" sz="2400"/>
              <a:t>0</a:t>
            </a:r>
            <a:r>
              <a:rPr lang="en-US" sz="2400"/>
              <a:t>1.</a:t>
            </a:r>
            <a:r>
              <a:rPr lang="ru-RU" sz="2400"/>
              <a:t>2011</a:t>
            </a:r>
          </a:p>
        </p:txBody>
      </p:sp>
      <p:graphicFrame>
        <p:nvGraphicFramePr>
          <p:cNvPr id="20616" name="Group 136"/>
          <p:cNvGraphicFramePr>
            <a:graphicFrameLocks noGrp="1"/>
          </p:cNvGraphicFramePr>
          <p:nvPr/>
        </p:nvGraphicFramePr>
        <p:xfrm>
          <a:off x="34925" y="1628775"/>
          <a:ext cx="9074150" cy="3816350"/>
        </p:xfrm>
        <a:graphic>
          <a:graphicData uri="http://schemas.openxmlformats.org/drawingml/2006/table">
            <a:tbl>
              <a:tblPr/>
              <a:tblGrid>
                <a:gridCol w="2392363"/>
                <a:gridCol w="1281112"/>
                <a:gridCol w="1163638"/>
                <a:gridCol w="1071562"/>
                <a:gridCol w="1157288"/>
                <a:gridCol w="960437"/>
                <a:gridCol w="1047750"/>
              </a:tblGrid>
              <a:tr h="115252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сварки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оборудования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Норма времени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Расцен-ка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Числен-ность рабочих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Тариф-ный фонд ЗП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Средняя ЗП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74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398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/>
                          <a:cs typeface="Arial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ru-RU" smtClean="0">
                <a:ln>
                  <a:noFill/>
                </a:ln>
                <a:effectLst/>
              </a:rPr>
              <a:t>Домашнее задание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4294967295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ru-RU" smtClean="0">
                <a:ln>
                  <a:noFill/>
                </a:ln>
              </a:rPr>
              <a:t>Подготовиться к контрольной работе</a:t>
            </a:r>
          </a:p>
          <a:p>
            <a:pPr>
              <a:buFontTx/>
              <a:buNone/>
            </a:pPr>
            <a:r>
              <a:rPr lang="ru-RU" smtClean="0">
                <a:ln>
                  <a:noFill/>
                </a:ln>
              </a:rPr>
              <a:t>На общем диске техникума в папке </a:t>
            </a:r>
            <a:r>
              <a:rPr lang="en-US" smtClean="0">
                <a:ln>
                  <a:noFill/>
                </a:ln>
                <a:latin typeface="Times New Roman" pitchFamily="18" charset="0"/>
              </a:rPr>
              <a:t>4</a:t>
            </a:r>
            <a:r>
              <a:rPr lang="ru-RU" smtClean="0">
                <a:ln>
                  <a:noFill/>
                </a:ln>
              </a:rPr>
              <a:t>СП размещены:</a:t>
            </a:r>
          </a:p>
          <a:p>
            <a:pPr>
              <a:buFont typeface="Wingdings" pitchFamily="2" charset="2"/>
              <a:buChar char="Ø"/>
            </a:pPr>
            <a:r>
              <a:rPr lang="ru-RU" smtClean="0">
                <a:ln>
                  <a:noFill/>
                </a:ln>
              </a:rPr>
              <a:t>типовые задачи и методика их решения</a:t>
            </a:r>
          </a:p>
          <a:p>
            <a:pPr>
              <a:buFont typeface="Wingdings" pitchFamily="2" charset="2"/>
              <a:buChar char="Ø"/>
            </a:pPr>
            <a:r>
              <a:rPr lang="ru-RU" smtClean="0">
                <a:ln>
                  <a:noFill/>
                </a:ln>
              </a:rPr>
              <a:t>основные понятия</a:t>
            </a: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0" y="0"/>
            <a:ext cx="2124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n-US" sz="2400"/>
              <a:t>17.</a:t>
            </a:r>
            <a:r>
              <a:rPr lang="ru-RU" sz="2400"/>
              <a:t>0</a:t>
            </a:r>
            <a:r>
              <a:rPr lang="en-US" sz="2400"/>
              <a:t>1.</a:t>
            </a:r>
            <a:r>
              <a:rPr lang="ru-RU" sz="2400"/>
              <a:t>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ru-RU" smtClean="0">
                <a:ln>
                  <a:noFill/>
                </a:ln>
                <a:effectLst/>
              </a:rPr>
              <a:t>Подведение итогов</a:t>
            </a:r>
          </a:p>
        </p:txBody>
      </p:sp>
      <p:sp>
        <p:nvSpPr>
          <p:cNvPr id="20482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457200" y="1341438"/>
            <a:ext cx="8229600" cy="51117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ru-RU" smtClean="0">
                <a:ln>
                  <a:noFill/>
                </a:ln>
              </a:rPr>
              <a:t>                                             – обобщение </a:t>
            </a:r>
          </a:p>
          <a:p>
            <a:pPr>
              <a:buFontTx/>
              <a:buNone/>
            </a:pPr>
            <a:r>
              <a:rPr lang="ru-RU" smtClean="0">
                <a:ln>
                  <a:noFill/>
                </a:ln>
              </a:rPr>
              <a:t>                                             – эмоции</a:t>
            </a:r>
          </a:p>
          <a:p>
            <a:pPr>
              <a:buFontTx/>
              <a:buNone/>
            </a:pPr>
            <a:r>
              <a:rPr lang="ru-RU" smtClean="0">
                <a:ln>
                  <a:noFill/>
                </a:ln>
              </a:rPr>
              <a:t>                                             – критика </a:t>
            </a:r>
          </a:p>
          <a:p>
            <a:pPr>
              <a:buFontTx/>
              <a:buNone/>
            </a:pPr>
            <a:r>
              <a:rPr lang="ru-RU" smtClean="0">
                <a:ln>
                  <a:noFill/>
                </a:ln>
              </a:rPr>
              <a:t>                                             – положительные                         </a:t>
            </a:r>
          </a:p>
          <a:p>
            <a:pPr>
              <a:buFontTx/>
              <a:buNone/>
            </a:pPr>
            <a:r>
              <a:rPr lang="ru-RU" smtClean="0">
                <a:ln>
                  <a:noFill/>
                </a:ln>
              </a:rPr>
              <a:t>                                                     моменты</a:t>
            </a:r>
          </a:p>
          <a:p>
            <a:pPr>
              <a:buFontTx/>
              <a:buNone/>
            </a:pPr>
            <a:r>
              <a:rPr lang="ru-RU" smtClean="0">
                <a:ln>
                  <a:noFill/>
                </a:ln>
              </a:rPr>
              <a:t>                                             – где можно </a:t>
            </a:r>
          </a:p>
          <a:p>
            <a:pPr>
              <a:buFontTx/>
              <a:buNone/>
            </a:pPr>
            <a:r>
              <a:rPr lang="ru-RU" smtClean="0">
                <a:ln>
                  <a:noFill/>
                </a:ln>
              </a:rPr>
              <a:t>                                                     использовать</a:t>
            </a:r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0" y="0"/>
            <a:ext cx="2124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n-US" sz="2400"/>
              <a:t>17.</a:t>
            </a:r>
            <a:r>
              <a:rPr lang="ru-RU" sz="2400"/>
              <a:t>0</a:t>
            </a:r>
            <a:r>
              <a:rPr lang="en-US" sz="2400"/>
              <a:t>1.</a:t>
            </a:r>
            <a:r>
              <a:rPr lang="ru-RU" sz="2400"/>
              <a:t>2011</a:t>
            </a:r>
          </a:p>
        </p:txBody>
      </p:sp>
      <p:sp>
        <p:nvSpPr>
          <p:cNvPr id="20484" name="WordArt 5"/>
          <p:cNvSpPr>
            <a:spLocks noChangeArrowheads="1" noChangeShapeType="1" noTextEdit="1"/>
          </p:cNvSpPr>
          <p:nvPr/>
        </p:nvSpPr>
        <p:spPr bwMode="auto">
          <a:xfrm>
            <a:off x="684213" y="3213100"/>
            <a:ext cx="3455987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"/>
                <a:cs typeface="Arial"/>
              </a:rPr>
              <a:t>Желтая шляпа</a:t>
            </a:r>
          </a:p>
        </p:txBody>
      </p:sp>
      <p:sp>
        <p:nvSpPr>
          <p:cNvPr id="20485" name="WordArt 6"/>
          <p:cNvSpPr>
            <a:spLocks noChangeArrowheads="1" noChangeShapeType="1" noTextEdit="1"/>
          </p:cNvSpPr>
          <p:nvPr/>
        </p:nvSpPr>
        <p:spPr bwMode="auto">
          <a:xfrm>
            <a:off x="755650" y="4292600"/>
            <a:ext cx="329565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9900"/>
                </a:solidFill>
                <a:latin typeface="Arial"/>
                <a:cs typeface="Arial"/>
              </a:rPr>
              <a:t>Зеленая шляпа</a:t>
            </a:r>
          </a:p>
        </p:txBody>
      </p:sp>
      <p:sp>
        <p:nvSpPr>
          <p:cNvPr id="20486" name="WordArt 7"/>
          <p:cNvSpPr>
            <a:spLocks noChangeArrowheads="1" noChangeShapeType="1" noTextEdit="1"/>
          </p:cNvSpPr>
          <p:nvPr/>
        </p:nvSpPr>
        <p:spPr bwMode="auto">
          <a:xfrm>
            <a:off x="684213" y="2636838"/>
            <a:ext cx="336867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Arial"/>
                <a:cs typeface="Arial"/>
              </a:rPr>
              <a:t>Черная шляпа</a:t>
            </a:r>
          </a:p>
        </p:txBody>
      </p:sp>
      <p:sp>
        <p:nvSpPr>
          <p:cNvPr id="20487" name="WordArt 8"/>
          <p:cNvSpPr>
            <a:spLocks noChangeArrowheads="1" noChangeShapeType="1" noTextEdit="1"/>
          </p:cNvSpPr>
          <p:nvPr/>
        </p:nvSpPr>
        <p:spPr bwMode="auto">
          <a:xfrm>
            <a:off x="684213" y="1989138"/>
            <a:ext cx="336867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Красная шляпа</a:t>
            </a:r>
          </a:p>
        </p:txBody>
      </p:sp>
      <p:sp>
        <p:nvSpPr>
          <p:cNvPr id="20488" name="WordArt 9"/>
          <p:cNvSpPr>
            <a:spLocks noChangeArrowheads="1" noChangeShapeType="1" noTextEdit="1"/>
          </p:cNvSpPr>
          <p:nvPr/>
        </p:nvSpPr>
        <p:spPr bwMode="auto">
          <a:xfrm>
            <a:off x="684213" y="1268413"/>
            <a:ext cx="329565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Arial"/>
                <a:cs typeface="Arial"/>
              </a:rPr>
              <a:t>Синяя шляпа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ru-RU" smtClean="0">
                <a:ln>
                  <a:noFill/>
                </a:ln>
                <a:effectLst/>
              </a:rPr>
              <a:t>Итоги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457200" y="1341438"/>
            <a:ext cx="8435975" cy="53276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sz="2800" smtClean="0">
                <a:ln>
                  <a:noFill/>
                </a:ln>
                <a:latin typeface="Times New Roman" pitchFamily="18" charset="0"/>
              </a:rPr>
              <a:t>1 Повторили учебный материал, установили взаимосвязь между дисциплинами Техническое нормирование и Экономика отрасли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sz="2800" smtClean="0">
                <a:ln>
                  <a:noFill/>
                </a:ln>
                <a:latin typeface="Times New Roman" pitchFamily="18" charset="0"/>
              </a:rPr>
              <a:t>2 Освоили методику расчет</a:t>
            </a: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ов: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норм штучного времени при разных видах сварки;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сдельной расценки;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численности основных рабочих;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тарифного, основного и полного фонда оплаты труда;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уровня средней заработной платы</a:t>
            </a:r>
            <a:r>
              <a:rPr lang="uk-UA" sz="2800" smtClean="0">
                <a:ln>
                  <a:noFill/>
                </a:ln>
                <a:latin typeface="Times New Roman" pitchFamily="18" charset="0"/>
              </a:rPr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800" smtClean="0">
                <a:ln>
                  <a:noFill/>
                </a:ln>
                <a:latin typeface="Times New Roman" pitchFamily="18" charset="0"/>
              </a:rPr>
              <a:t>3 Сравнили полученные результаты, сформулировали выводы об экономической целесообразности применения механизированных способов сварки.</a:t>
            </a:r>
            <a:endParaRPr lang="ru-RU" sz="2800" smtClean="0">
              <a:ln>
                <a:noFill/>
              </a:ln>
            </a:endParaRPr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0" y="0"/>
            <a:ext cx="2124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en-US" sz="2400"/>
              <a:t>17.</a:t>
            </a:r>
            <a:r>
              <a:rPr lang="ru-RU" sz="2400"/>
              <a:t>0</a:t>
            </a:r>
            <a:r>
              <a:rPr lang="en-US" sz="2400"/>
              <a:t>1.</a:t>
            </a:r>
            <a:r>
              <a:rPr lang="ru-RU" sz="2400"/>
              <a:t>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mon_ID04">
  <a:themeElements>
    <a:clrScheme name="Concourse">
      <a:dk1>
        <a:sysClr val="windowText" lastClr="80404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80404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472</TotalTime>
  <Words>198</Words>
  <Application>Microsoft Office PowerPoint</Application>
  <PresentationFormat>Экран (4:3)</PresentationFormat>
  <Paragraphs>62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Corbel</vt:lpstr>
      <vt:lpstr>Times New Roman</vt:lpstr>
      <vt:lpstr>Calibri</vt:lpstr>
      <vt:lpstr>Wingdings</vt:lpstr>
      <vt:lpstr>Common_ID04</vt:lpstr>
      <vt:lpstr>Common_ID04</vt:lpstr>
      <vt:lpstr>Слайд 1</vt:lpstr>
      <vt:lpstr>Слайд 2</vt:lpstr>
      <vt:lpstr>Игра на повторение</vt:lpstr>
      <vt:lpstr>Слайд 4</vt:lpstr>
      <vt:lpstr>Слайд 5</vt:lpstr>
      <vt:lpstr>Слайд 6</vt:lpstr>
      <vt:lpstr>Слайд 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Практическая работа:</dc:title>
  <dc:subject/>
  <dc:creator/>
  <cp:keywords/>
  <dc:description/>
  <cp:lastModifiedBy/>
  <cp:revision>9</cp:revision>
  <dcterms:modified xsi:type="dcterms:W3CDTF">2011-01-16T17:54:38Z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TC103626559990</vt:lpwstr>
  </property>
</Properties>
</file>